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17"/>
  </p:notesMasterIdLst>
  <p:sldIdLst>
    <p:sldId id="256" r:id="rId3"/>
    <p:sldId id="257" r:id="rId4"/>
    <p:sldId id="258" r:id="rId5"/>
    <p:sldId id="569" r:id="rId6"/>
    <p:sldId id="489" r:id="rId7"/>
    <p:sldId id="515" r:id="rId8"/>
    <p:sldId id="539" r:id="rId9"/>
    <p:sldId id="520" r:id="rId10"/>
    <p:sldId id="494" r:id="rId11"/>
    <p:sldId id="541" r:id="rId12"/>
    <p:sldId id="547" r:id="rId13"/>
    <p:sldId id="441" r:id="rId14"/>
    <p:sldId id="585" r:id="rId15"/>
    <p:sldId id="584" r:id="rId16"/>
    <p:sldId id="570" r:id="rId17"/>
    <p:sldId id="543" r:id="rId18"/>
    <p:sldId id="556" r:id="rId19"/>
    <p:sldId id="493" r:id="rId20"/>
    <p:sldId id="544" r:id="rId21"/>
    <p:sldId id="557" r:id="rId22"/>
    <p:sldId id="546" r:id="rId23"/>
    <p:sldId id="453" r:id="rId24"/>
    <p:sldId id="586" r:id="rId25"/>
    <p:sldId id="587" r:id="rId26"/>
    <p:sldId id="549" r:id="rId27"/>
    <p:sldId id="551" r:id="rId28"/>
    <p:sldId id="490" r:id="rId29"/>
    <p:sldId id="447" r:id="rId30"/>
    <p:sldId id="452" r:id="rId31"/>
    <p:sldId id="571" r:id="rId32"/>
    <p:sldId id="550" r:id="rId33"/>
    <p:sldId id="481" r:id="rId34"/>
    <p:sldId id="572" r:id="rId35"/>
    <p:sldId id="578" r:id="rId36"/>
    <p:sldId id="579" r:id="rId37"/>
    <p:sldId id="600" r:id="rId38"/>
    <p:sldId id="580" r:id="rId39"/>
    <p:sldId id="601" r:id="rId40"/>
    <p:sldId id="581" r:id="rId41"/>
    <p:sldId id="573" r:id="rId42"/>
    <p:sldId id="436" r:id="rId43"/>
    <p:sldId id="458" r:id="rId44"/>
    <p:sldId id="588" r:id="rId45"/>
    <p:sldId id="597" r:id="rId46"/>
    <p:sldId id="598" r:id="rId47"/>
    <p:sldId id="599" r:id="rId48"/>
    <p:sldId id="602" r:id="rId49"/>
    <p:sldId id="574" r:id="rId50"/>
    <p:sldId id="521" r:id="rId51"/>
    <p:sldId id="590" r:id="rId52"/>
    <p:sldId id="529" r:id="rId53"/>
    <p:sldId id="552" r:id="rId54"/>
    <p:sldId id="459" r:id="rId55"/>
    <p:sldId id="491" r:id="rId56"/>
    <p:sldId id="562" r:id="rId57"/>
    <p:sldId id="460" r:id="rId58"/>
    <p:sldId id="463" r:id="rId59"/>
    <p:sldId id="575" r:id="rId60"/>
    <p:sldId id="461" r:id="rId61"/>
    <p:sldId id="553" r:id="rId62"/>
    <p:sldId id="522" r:id="rId63"/>
    <p:sldId id="523" r:id="rId64"/>
    <p:sldId id="530" r:id="rId65"/>
    <p:sldId id="535" r:id="rId66"/>
    <p:sldId id="582" r:id="rId67"/>
    <p:sldId id="576" r:id="rId68"/>
    <p:sldId id="583" r:id="rId69"/>
    <p:sldId id="527" r:id="rId70"/>
    <p:sldId id="577" r:id="rId71"/>
    <p:sldId id="528" r:id="rId72"/>
    <p:sldId id="595" r:id="rId73"/>
    <p:sldId id="596" r:id="rId74"/>
    <p:sldId id="560" r:id="rId75"/>
    <p:sldId id="606" r:id="rId76"/>
    <p:sldId id="513" r:id="rId77"/>
    <p:sldId id="607" r:id="rId78"/>
    <p:sldId id="608" r:id="rId79"/>
    <p:sldId id="514" r:id="rId80"/>
    <p:sldId id="559" r:id="rId81"/>
    <p:sldId id="609" r:id="rId82"/>
    <p:sldId id="517" r:id="rId83"/>
    <p:sldId id="610" r:id="rId84"/>
    <p:sldId id="611" r:id="rId85"/>
    <p:sldId id="518" r:id="rId86"/>
    <p:sldId id="612" r:id="rId87"/>
    <p:sldId id="613" r:id="rId88"/>
    <p:sldId id="614" r:id="rId89"/>
    <p:sldId id="615" r:id="rId90"/>
    <p:sldId id="524" r:id="rId91"/>
    <p:sldId id="616" r:id="rId92"/>
    <p:sldId id="525" r:id="rId93"/>
    <p:sldId id="526" r:id="rId94"/>
    <p:sldId id="617" r:id="rId95"/>
    <p:sldId id="618" r:id="rId96"/>
    <p:sldId id="619" r:id="rId97"/>
    <p:sldId id="620" r:id="rId98"/>
    <p:sldId id="568" r:id="rId99"/>
    <p:sldId id="621" r:id="rId100"/>
    <p:sldId id="561" r:id="rId101"/>
    <p:sldId id="622" r:id="rId102"/>
    <p:sldId id="623" r:id="rId103"/>
    <p:sldId id="589" r:id="rId104"/>
    <p:sldId id="563" r:id="rId105"/>
    <p:sldId id="564" r:id="rId106"/>
    <p:sldId id="565" r:id="rId107"/>
    <p:sldId id="566" r:id="rId108"/>
    <p:sldId id="624" r:id="rId109"/>
    <p:sldId id="567" r:id="rId110"/>
    <p:sldId id="591" r:id="rId111"/>
    <p:sldId id="592" r:id="rId112"/>
    <p:sldId id="625" r:id="rId113"/>
    <p:sldId id="626" r:id="rId114"/>
    <p:sldId id="627" r:id="rId115"/>
    <p:sldId id="558" r:id="rId1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93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2CE179-B2C7-46EC-9538-A27EC550BBF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9F9AF4-5B05-467D-A88D-11CD62E3A2C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49D97-3088-46C0-A5CF-C692DC2682E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82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1D48C-6E2A-4EE0-9086-47A40D7FB81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1D48C-6E2A-4EE0-9086-47A40D7FB81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19D4EE-71CB-479F-AF32-9365A8F4475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C17AD-3C99-472D-9877-AC50EDB6C84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CDAF64-B086-440E-BFF9-B4CF7AA4786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2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7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8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7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4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15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1.png"/><Relationship Id="rId5" Type="http://schemas.openxmlformats.org/officeDocument/2006/relationships/tags" Target="../tags/tag9.xml"/><Relationship Id="rId10" Type="http://schemas.openxmlformats.org/officeDocument/2006/relationships/image" Target="../media/image35.png"/><Relationship Id="rId4" Type="http://schemas.openxmlformats.org/officeDocument/2006/relationships/tags" Target="../tags/tag8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6.xml"/><Relationship Id="rId7" Type="http://schemas.openxmlformats.org/officeDocument/2006/relationships/image" Target="../media/image3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5" Type="http://schemas.openxmlformats.org/officeDocument/2006/relationships/tags" Target="../tags/tag18.xml"/><Relationship Id="rId10" Type="http://schemas.openxmlformats.org/officeDocument/2006/relationships/image" Target="../media/image31.png"/><Relationship Id="rId4" Type="http://schemas.openxmlformats.org/officeDocument/2006/relationships/tags" Target="../tags/tag17.xml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4.xml"/><Relationship Id="rId7" Type="http://schemas.openxmlformats.org/officeDocument/2006/relationships/image" Target="../media/image3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5.xm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27.xml"/><Relationship Id="rId16" Type="http://schemas.openxmlformats.org/officeDocument/2006/relationships/image" Target="../media/image58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53.png"/><Relationship Id="rId5" Type="http://schemas.openxmlformats.org/officeDocument/2006/relationships/tags" Target="../tags/tag30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tags" Target="../tags/tag36.xml"/><Relationship Id="rId7" Type="http://schemas.openxmlformats.org/officeDocument/2006/relationships/image" Target="../media/image72.wmf"/><Relationship Id="rId12" Type="http://schemas.openxmlformats.org/officeDocument/2006/relationships/image" Target="../media/image77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76.png"/><Relationship Id="rId5" Type="http://schemas.openxmlformats.org/officeDocument/2006/relationships/tags" Target="../tags/tag38.xml"/><Relationship Id="rId10" Type="http://schemas.openxmlformats.org/officeDocument/2006/relationships/image" Target="../media/image75.png"/><Relationship Id="rId4" Type="http://schemas.openxmlformats.org/officeDocument/2006/relationships/tags" Target="../tags/tag37.xml"/><Relationship Id="rId9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tags" Target="../tags/tag41.xml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83.png"/><Relationship Id="rId5" Type="http://schemas.openxmlformats.org/officeDocument/2006/relationships/tags" Target="../tags/tag43.xml"/><Relationship Id="rId10" Type="http://schemas.openxmlformats.org/officeDocument/2006/relationships/image" Target="../media/image82.png"/><Relationship Id="rId4" Type="http://schemas.openxmlformats.org/officeDocument/2006/relationships/tags" Target="../tags/tag42.xml"/><Relationship Id="rId9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tags" Target="../tags/tag45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86.png"/><Relationship Id="rId5" Type="http://schemas.openxmlformats.org/officeDocument/2006/relationships/tags" Target="../tags/tag48.xml"/><Relationship Id="rId15" Type="http://schemas.openxmlformats.org/officeDocument/2006/relationships/image" Target="../media/image79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9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image" Target="../media/image101.png"/><Relationship Id="rId3" Type="http://schemas.openxmlformats.org/officeDocument/2006/relationships/tags" Target="../tags/tag55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00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99.png"/><Relationship Id="rId5" Type="http://schemas.openxmlformats.org/officeDocument/2006/relationships/tags" Target="../tags/tag57.xml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tags" Target="../tags/tag56.xml"/><Relationship Id="rId9" Type="http://schemas.openxmlformats.org/officeDocument/2006/relationships/image" Target="../media/image97.wmf"/><Relationship Id="rId1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Arc Consistency – CSP Applet – n Queens</a:t>
            </a:r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empty (L3D1)]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pathing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greedy empty (L3D1)]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greedy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Grenager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9AC1-323A-18B8-5E04-95765F7E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Optimality of A* Tree Search: Blocking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C630-737A-26D3-0691-8A605258E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rgbClr val="262087"/>
                </a:solidFill>
                <a:effectLst/>
                <a:latin typeface="Helvetica" pitchFamily="2" charset="0"/>
              </a:rPr>
              <a:t>1. f(n) is less than or equal to f(A)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Definition of f-cost says: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admissible heuristic must underestimate the true cost</a:t>
            </a:r>
          </a:p>
          <a:p>
            <a:pPr>
              <a:buNone/>
            </a:pP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0</a:t>
            </a:r>
            <a:endParaRPr lang="en-US" sz="2000" dirty="0">
              <a:solidFill>
                <a:srgbClr val="FB0007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So now, we have to compare: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h(n) must be an underestimate of the true cost from n to A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n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≤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h(n)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≤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f(n) ≤ f(A)</a:t>
            </a:r>
          </a:p>
          <a:p>
            <a:endParaRPr lang="en-US" sz="2000" dirty="0"/>
          </a:p>
        </p:txBody>
      </p:sp>
      <p:sp>
        <p:nvSpPr>
          <p:cNvPr id="4" name="Freeform 34">
            <a:extLst>
              <a:ext uri="{FF2B5EF4-FFF2-40B4-BE49-F238E27FC236}">
                <a16:creationId xmlns:a16="http://schemas.microsoft.com/office/drawing/2014/main" id="{2BE84E1D-D7B8-9A8C-CF5A-5117EC02C5BE}"/>
              </a:ext>
            </a:extLst>
          </p:cNvPr>
          <p:cNvSpPr>
            <a:spLocks/>
          </p:cNvSpPr>
          <p:nvPr/>
        </p:nvSpPr>
        <p:spPr bwMode="auto">
          <a:xfrm>
            <a:off x="9144000" y="146974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20B3DD45-C7F8-0BBF-AC35-F1915E66A522}"/>
              </a:ext>
            </a:extLst>
          </p:cNvPr>
          <p:cNvSpPr>
            <a:spLocks/>
          </p:cNvSpPr>
          <p:nvPr/>
        </p:nvSpPr>
        <p:spPr bwMode="auto">
          <a:xfrm>
            <a:off x="8328025" y="144910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B9643CEA-1349-A9EC-5E11-B62A21CC7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386" y="180470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734228E9-BB22-CD8A-7198-6D5473835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637" y="179518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C2FFE289-F437-8B9B-0A55-E69EF9D75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0561" y="165548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71890E44-9349-37C1-47E6-EB9B113D6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3112" y="349221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52A7E4FA-2D51-7AAC-D281-5C3701E4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112" y="318741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5FD8A7F9-47E2-BFF5-1F21-F8E04197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162" y="137925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E6350A99-F1AE-5DB5-9730-72617D74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8112" y="250161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3" name="Picture 29" descr="txp_fig">
            <a:extLst>
              <a:ext uri="{FF2B5EF4-FFF2-40B4-BE49-F238E27FC236}">
                <a16:creationId xmlns:a16="http://schemas.microsoft.com/office/drawing/2014/main" id="{1AE7E0FB-05D0-B2DB-1755-BCA62F4E8D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23311" y="242541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66BB6541-ED8A-BE98-C250-46B5EB7063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277440" y="347971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C2E65E3-35C2-E5BE-8FD9-4B5EE450EC2D}"/>
              </a:ext>
            </a:extLst>
          </p:cNvPr>
          <p:cNvSpPr/>
          <p:nvPr/>
        </p:nvSpPr>
        <p:spPr>
          <a:xfrm rot="1800000">
            <a:off x="8278388" y="2204060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D043A889-B06D-B35E-2312-9E85828869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258336" y="313185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8190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53F-B577-5EBD-E64B-E2C38662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Optimality of A* Tree Search: Blocking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34B4-8920-2EA6-BBC4-D042911B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rgbClr val="262087"/>
                </a:solidFill>
                <a:effectLst/>
                <a:latin typeface="Helvetica" pitchFamily="2" charset="0"/>
              </a:rPr>
              <a:t>2. f(A) is less than f(B)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We know that: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A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f(B)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+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(est. cost of B to 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heuristic must underestimate the true cost:</a:t>
            </a:r>
          </a:p>
          <a:p>
            <a:pPr>
              <a:buNone/>
            </a:pP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FB0007"/>
                </a:solidFill>
                <a:effectLst/>
                <a:latin typeface="Helvetica" pitchFamily="2" charset="0"/>
              </a:rPr>
              <a:t>h(B)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0</a:t>
            </a:r>
            <a:endParaRPr lang="en-US" sz="2000" dirty="0">
              <a:solidFill>
                <a:srgbClr val="FB0007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So now, we have to compare: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f(B)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▪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We assumed that B is suboptimal! So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&lt;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(path cost to B)</a:t>
            </a:r>
          </a:p>
          <a:p>
            <a:pPr>
              <a:buNone/>
            </a:pP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g(A)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&lt; </a:t>
            </a:r>
            <a:r>
              <a:rPr lang="en-US" sz="2000" dirty="0">
                <a:solidFill>
                  <a:srgbClr val="0B5AB2"/>
                </a:solidFill>
                <a:effectLst/>
                <a:latin typeface="Helvetica" pitchFamily="2" charset="0"/>
              </a:rPr>
              <a:t>g(B)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f(A) &lt; f(B)</a:t>
            </a:r>
          </a:p>
        </p:txBody>
      </p:sp>
      <p:sp>
        <p:nvSpPr>
          <p:cNvPr id="17" name="Freeform 34">
            <a:extLst>
              <a:ext uri="{FF2B5EF4-FFF2-40B4-BE49-F238E27FC236}">
                <a16:creationId xmlns:a16="http://schemas.microsoft.com/office/drawing/2014/main" id="{1BFB04AF-052F-A709-F46D-233CC0A78DC8}"/>
              </a:ext>
            </a:extLst>
          </p:cNvPr>
          <p:cNvSpPr>
            <a:spLocks/>
          </p:cNvSpPr>
          <p:nvPr/>
        </p:nvSpPr>
        <p:spPr bwMode="auto">
          <a:xfrm>
            <a:off x="8991600" y="1752600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BB20D124-E699-3ED1-09F8-F6D53A2A137E}"/>
              </a:ext>
            </a:extLst>
          </p:cNvPr>
          <p:cNvSpPr>
            <a:spLocks/>
          </p:cNvSpPr>
          <p:nvPr/>
        </p:nvSpPr>
        <p:spPr bwMode="auto">
          <a:xfrm>
            <a:off x="8175625" y="173196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CDC52E73-53AE-F0CB-4CA8-E158EDC1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86" y="208756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8D44C98B-7C63-DFB0-CB5C-7065B3FCB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4237" y="2078038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52C81EE-DD6E-4ED3-C7CF-3BB3B977F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161" y="193833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13F394C8-1B01-381F-7B5B-F7F17B822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0712" y="37750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5972A8C5-8D78-7CEC-FB6E-1F1A00B6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712" y="34702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8B916FA5-0A9B-2400-291A-571971062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2" y="1662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val 27">
            <a:extLst>
              <a:ext uri="{FF2B5EF4-FFF2-40B4-BE49-F238E27FC236}">
                <a16:creationId xmlns:a16="http://schemas.microsoft.com/office/drawing/2014/main" id="{4936E201-B1BE-35A5-CF30-BE5B7F803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712" y="27844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6" name="Picture 29" descr="txp_fig">
            <a:extLst>
              <a:ext uri="{FF2B5EF4-FFF2-40B4-BE49-F238E27FC236}">
                <a16:creationId xmlns:a16="http://schemas.microsoft.com/office/drawing/2014/main" id="{18D7AC22-B736-DED4-F907-30753C0C393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0911" y="2708274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>
            <a:extLst>
              <a:ext uri="{FF2B5EF4-FFF2-40B4-BE49-F238E27FC236}">
                <a16:creationId xmlns:a16="http://schemas.microsoft.com/office/drawing/2014/main" id="{A023370F-7A42-8748-349F-042F606E79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125040" y="3762573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F8DC051-9315-759D-96EE-F92A1FF3DFB9}"/>
              </a:ext>
            </a:extLst>
          </p:cNvPr>
          <p:cNvSpPr/>
          <p:nvPr/>
        </p:nvSpPr>
        <p:spPr>
          <a:xfrm rot="359986">
            <a:off x="7831687" y="3233373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9" name="Picture 28" descr="txp_fig">
            <a:extLst>
              <a:ext uri="{FF2B5EF4-FFF2-40B4-BE49-F238E27FC236}">
                <a16:creationId xmlns:a16="http://schemas.microsoft.com/office/drawing/2014/main" id="{6311A901-5118-F716-3AAF-81468EDEAF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105936" y="3414713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5004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UCS / greedy / A* empty (L3D1)]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[Demo: contours A*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UCS / A*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tiny maze (L3D6,L3D7)]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Actions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(0+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 (1+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4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 (1+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 (2+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 (5+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0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 (3+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 (6+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0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Action: flip top two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Action: flip all four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Path to reach goal: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Flip four, flip three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4879</Words>
  <Application>Microsoft Macintosh PowerPoint</Application>
  <PresentationFormat>Widescreen</PresentationFormat>
  <Paragraphs>1011</Paragraphs>
  <Slides>114</Slides>
  <Notes>26</Notes>
  <HiddenSlides>2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Arial</vt:lpstr>
      <vt:lpstr>Calibri</vt:lpstr>
      <vt:lpstr>Helvetica</vt:lpstr>
      <vt:lpstr>Lucida Grande</vt:lpstr>
      <vt:lpstr>Symbol</vt:lpstr>
      <vt:lpstr>Times New Roman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2025-03-15T14:07:58Z</dcterms:created>
  <dcterms:modified xsi:type="dcterms:W3CDTF">2025-03-15T14:14:54Z</dcterms:modified>
</cp:coreProperties>
</file>